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1"/>
  </p:notesMasterIdLst>
  <p:sldIdLst>
    <p:sldId id="256" r:id="rId4"/>
    <p:sldId id="433" r:id="rId5"/>
    <p:sldId id="436" r:id="rId6"/>
    <p:sldId id="437" r:id="rId7"/>
    <p:sldId id="439" r:id="rId8"/>
    <p:sldId id="440" r:id="rId9"/>
    <p:sldId id="441" r:id="rId10"/>
    <p:sldId id="442" r:id="rId11"/>
    <p:sldId id="444" r:id="rId12"/>
    <p:sldId id="443" r:id="rId13"/>
    <p:sldId id="446" r:id="rId14"/>
    <p:sldId id="450" r:id="rId15"/>
    <p:sldId id="449" r:id="rId16"/>
    <p:sldId id="452" r:id="rId17"/>
    <p:sldId id="453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1" r:id="rId34"/>
    <p:sldId id="470" r:id="rId35"/>
    <p:sldId id="472" r:id="rId36"/>
    <p:sldId id="473" r:id="rId37"/>
    <p:sldId id="474" r:id="rId38"/>
    <p:sldId id="270" r:id="rId39"/>
    <p:sldId id="262" r:id="rId4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3E9"/>
    <a:srgbClr val="98DFBB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94" autoAdjust="0"/>
  </p:normalViewPr>
  <p:slideViewPr>
    <p:cSldViewPr>
      <p:cViewPr varScale="1">
        <p:scale>
          <a:sx n="99" d="100"/>
          <a:sy n="99" d="100"/>
        </p:scale>
        <p:origin x="994" y="7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94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39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755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471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399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706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082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1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943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9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69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704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49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33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36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44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650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761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065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26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41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45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101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471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579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038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441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25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97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55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1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00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2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96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3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5" r:id="rId3"/>
    <p:sldLayoutId id="2147483687" r:id="rId4"/>
    <p:sldLayoutId id="214748368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0464" y="2918646"/>
            <a:ext cx="5220072" cy="1080120"/>
          </a:xfrm>
        </p:spPr>
        <p:txBody>
          <a:bodyPr/>
          <a:lstStyle/>
          <a:p>
            <a:pPr lvl="0"/>
            <a:r>
              <a:rPr lang="en-US" altLang="ko-KR" dirty="0" err="1"/>
              <a:t>Tensorflow</a:t>
            </a:r>
            <a:r>
              <a:rPr lang="ko-KR" altLang="en-US" dirty="0"/>
              <a:t> </a:t>
            </a:r>
            <a:r>
              <a:rPr lang="en-US" altLang="ko-KR" dirty="0"/>
              <a:t>Tutorial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en-US" altLang="ko-KR" sz="2500" dirty="0"/>
              <a:t>- Image -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88759B-2982-4588-9818-03E7BB8E5F06}"/>
              </a:ext>
            </a:extLst>
          </p:cNvPr>
          <p:cNvSpPr txBox="1"/>
          <p:nvPr/>
        </p:nvSpPr>
        <p:spPr>
          <a:xfrm>
            <a:off x="7308304" y="4443958"/>
            <a:ext cx="13681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/>
              <a:t>Minsu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Jeong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합성곱층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0D9341-C665-4E8D-9F05-9156E06C18F5}"/>
              </a:ext>
            </a:extLst>
          </p:cNvPr>
          <p:cNvCxnSpPr/>
          <p:nvPr/>
        </p:nvCxnSpPr>
        <p:spPr>
          <a:xfrm>
            <a:off x="4567436" y="1275606"/>
            <a:ext cx="0" cy="32403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F5E0C5-B47E-4D06-AAF1-7D9280C8DB30}"/>
              </a:ext>
            </a:extLst>
          </p:cNvPr>
          <p:cNvSpPr txBox="1"/>
          <p:nvPr/>
        </p:nvSpPr>
        <p:spPr>
          <a:xfrm>
            <a:off x="5364088" y="4681835"/>
            <a:ext cx="382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https://www.google.com/url?sa=i&amp;url=https%3A%2F%2Fsoundcloud.com%2Fcnn&amp;psig=AOvVaw1ZTbpd9xYClUa_Ndi5Jd3y&amp;ust=1641880771496000&amp;source=images&amp;cd=vfe&amp;ved=0CAwQjhxqFwoTCNi_nN3ApvUCFQAAAAAdAAAAABAD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AE417-4A16-4799-8BA3-0E694F1E032C}"/>
              </a:ext>
            </a:extLst>
          </p:cNvPr>
          <p:cNvSpPr txBox="1"/>
          <p:nvPr/>
        </p:nvSpPr>
        <p:spPr>
          <a:xfrm>
            <a:off x="4788024" y="1563638"/>
            <a:ext cx="3960439" cy="2374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300" dirty="0"/>
              <a:t>“</a:t>
            </a:r>
            <a:r>
              <a:rPr lang="ko-KR" altLang="en-US" sz="1300" dirty="0"/>
              <a:t>컬러 이미지 </a:t>
            </a:r>
            <a:r>
              <a:rPr lang="ko-KR" altLang="en-US" sz="1300" dirty="0" err="1"/>
              <a:t>합성곱</a:t>
            </a:r>
            <a:r>
              <a:rPr lang="en-US" altLang="ko-KR" sz="1300" dirty="0"/>
              <a:t>”</a:t>
            </a:r>
          </a:p>
          <a:p>
            <a:pPr>
              <a:lnSpc>
                <a:spcPct val="200000"/>
              </a:lnSpc>
            </a:pPr>
            <a:endParaRPr lang="en-US" altLang="ko-KR" sz="1300" dirty="0"/>
          </a:p>
          <a:p>
            <a:pPr>
              <a:lnSpc>
                <a:spcPct val="200000"/>
              </a:lnSpc>
            </a:pPr>
            <a:r>
              <a:rPr lang="ko-KR" altLang="en-US" sz="1300" dirty="0"/>
              <a:t>   </a:t>
            </a:r>
            <a:r>
              <a:rPr lang="ko-KR" altLang="en-US" sz="1300" dirty="0" err="1"/>
              <a:t>그레이스케일</a:t>
            </a:r>
            <a:r>
              <a:rPr lang="ko-KR" altLang="en-US" sz="1300" dirty="0"/>
              <a:t> 이미지와 구분되는 특징</a:t>
            </a:r>
            <a:endParaRPr lang="en-US" altLang="ko-KR" sz="1300" dirty="0"/>
          </a:p>
          <a:p>
            <a:pPr>
              <a:lnSpc>
                <a:spcPct val="200000"/>
              </a:lnSpc>
            </a:pPr>
            <a:r>
              <a:rPr lang="en-US" altLang="ko-KR" sz="1300" dirty="0"/>
              <a:t>      </a:t>
            </a:r>
            <a:r>
              <a:rPr lang="en-US" altLang="ko-KR" sz="1200" dirty="0"/>
              <a:t>1. Filter</a:t>
            </a:r>
            <a:r>
              <a:rPr lang="ko-KR" altLang="en-US" sz="1200" dirty="0"/>
              <a:t> </a:t>
            </a:r>
            <a:r>
              <a:rPr lang="en-US" altLang="ko-KR" sz="1200" dirty="0"/>
              <a:t>Channel</a:t>
            </a:r>
            <a:r>
              <a:rPr lang="ko-KR" altLang="en-US" sz="1200" dirty="0"/>
              <a:t> </a:t>
            </a:r>
            <a:r>
              <a:rPr lang="en-US" altLang="ko-KR" sz="1200" dirty="0"/>
              <a:t>: 3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      2. RGB </a:t>
            </a:r>
            <a:r>
              <a:rPr lang="ko-KR" altLang="en-US" sz="1200" dirty="0"/>
              <a:t>각각에 서로 다른 가중치로 </a:t>
            </a:r>
            <a:r>
              <a:rPr lang="ko-KR" altLang="en-US" sz="1200" dirty="0" err="1"/>
              <a:t>합성곱</a:t>
            </a:r>
            <a:r>
              <a:rPr lang="ko-KR" altLang="en-US" sz="1200" dirty="0"/>
              <a:t> 적용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    </a:t>
            </a:r>
            <a:r>
              <a:rPr lang="ko-KR" altLang="ko-KR" sz="1200" dirty="0">
                <a:latin typeface="+mn-ea"/>
                <a:cs typeface="함초롬바탕" panose="02030504000101010101" pitchFamily="18" charset="-127"/>
              </a:rPr>
              <a:t>※</a:t>
            </a:r>
            <a:r>
              <a:rPr lang="en-US" altLang="ko-KR" sz="1200" dirty="0">
                <a:latin typeface="+mn-ea"/>
                <a:cs typeface="함초롬바탕" panose="02030504000101010101" pitchFamily="18" charset="-127"/>
              </a:rPr>
              <a:t> </a:t>
            </a:r>
            <a:r>
              <a:rPr lang="ko-KR" altLang="en-US" sz="1200" dirty="0">
                <a:latin typeface="+mn-ea"/>
                <a:cs typeface="함초롬바탕" panose="02030504000101010101" pitchFamily="18" charset="-127"/>
              </a:rPr>
              <a:t>필터 채널이 </a:t>
            </a:r>
            <a:r>
              <a:rPr lang="en-US" altLang="ko-KR" sz="1200" dirty="0">
                <a:latin typeface="+mn-ea"/>
                <a:cs typeface="함초롬바탕" panose="02030504000101010101" pitchFamily="18" charset="-127"/>
              </a:rPr>
              <a:t>3</a:t>
            </a:r>
            <a:r>
              <a:rPr lang="ko-KR" altLang="en-US" sz="1200" dirty="0">
                <a:latin typeface="+mn-ea"/>
                <a:cs typeface="함초롬바탕" panose="02030504000101010101" pitchFamily="18" charset="-127"/>
              </a:rPr>
              <a:t>이라고 해서 필터 개수가 </a:t>
            </a:r>
            <a:r>
              <a:rPr lang="en-US" altLang="ko-KR" sz="1200" dirty="0">
                <a:latin typeface="+mn-ea"/>
                <a:cs typeface="함초롬바탕" panose="02030504000101010101" pitchFamily="18" charset="-127"/>
              </a:rPr>
              <a:t>3</a:t>
            </a:r>
            <a:r>
              <a:rPr lang="ko-KR" altLang="en-US" sz="1200" dirty="0">
                <a:latin typeface="+mn-ea"/>
                <a:cs typeface="함초롬바탕" panose="02030504000101010101" pitchFamily="18" charset="-127"/>
              </a:rPr>
              <a:t>이 아님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7AB6E1-CDCB-4C43-B0DC-921E71B04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82284"/>
            <a:ext cx="3695123" cy="306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합성곱층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5E0C5-B47E-4D06-AAF1-7D9280C8DB30}"/>
              </a:ext>
            </a:extLst>
          </p:cNvPr>
          <p:cNvSpPr txBox="1"/>
          <p:nvPr/>
        </p:nvSpPr>
        <p:spPr>
          <a:xfrm>
            <a:off x="5364088" y="4681835"/>
            <a:ext cx="382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https://www.google.com/url?sa=i&amp;url=https%3A%2F%2Fsoundcloud.com%2Fcnn&amp;psig=AOvVaw1ZTbpd9xYClUa_Ndi5Jd3y&amp;ust=1641880771496000&amp;source=images&amp;cd=vfe&amp;ved=0CAwQjhxqFwoTCNi_nN3ApvUCFQAAAAAdAAAAABAD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CAE417-4A16-4799-8BA3-0E694F1E032C}"/>
                  </a:ext>
                </a:extLst>
              </p:cNvPr>
              <p:cNvSpPr txBox="1"/>
              <p:nvPr/>
            </p:nvSpPr>
            <p:spPr>
              <a:xfrm>
                <a:off x="722035" y="2434609"/>
                <a:ext cx="2304256" cy="430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300" dirty="0"/>
                  <a:t>-  </a:t>
                </a:r>
                <a:r>
                  <a:rPr lang="ko-KR" altLang="en-US" sz="1300" dirty="0"/>
                  <a:t>입력 데이터</a:t>
                </a:r>
                <a:r>
                  <a:rPr lang="en-US" altLang="ko-KR" sz="13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3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1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CAE417-4A16-4799-8BA3-0E694F1E0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35" y="2434609"/>
                <a:ext cx="2304256" cy="430054"/>
              </a:xfrm>
              <a:prstGeom prst="rect">
                <a:avLst/>
              </a:prstGeom>
              <a:blipFill>
                <a:blip r:embed="rId3"/>
                <a:stretch>
                  <a:fillRect l="-265" b="-112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80F15-252A-416C-A4B9-6FF3EC5401FC}"/>
                  </a:ext>
                </a:extLst>
              </p:cNvPr>
              <p:cNvSpPr txBox="1"/>
              <p:nvPr/>
            </p:nvSpPr>
            <p:spPr>
              <a:xfrm>
                <a:off x="6088756" y="1945181"/>
                <a:ext cx="2376264" cy="1838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300" dirty="0"/>
                  <a:t>-  </a:t>
                </a:r>
                <a:r>
                  <a:rPr lang="ko-KR" altLang="en-US" sz="1300" dirty="0"/>
                  <a:t>출력 데이터</a:t>
                </a:r>
                <a:endParaRPr lang="en-US" altLang="ko-KR" sz="13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 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sz="13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ko-KR" sz="13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1300" b="0" i="1" kern="0" spc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함초롬바탕" panose="02030504000101010101" pitchFamily="18" charset="-127"/>
                      </a:rPr>
                      <m:t>+1</m:t>
                    </m:r>
                  </m:oMath>
                </a14:m>
                <a:r>
                  <a:rPr lang="ko-KR" altLang="en-US" sz="13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</a:t>
                </a:r>
                <a:endParaRPr lang="en-US" altLang="ko-KR" sz="1300" kern="0" spc="0" dirty="0">
                  <a:solidFill>
                    <a:srgbClr val="000000"/>
                  </a:solidFill>
                  <a:effectLst/>
                  <a:ea typeface="함초롬바탕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300" kern="0" dirty="0">
                    <a:solidFill>
                      <a:srgbClr val="000000"/>
                    </a:solidFill>
                    <a:ea typeface="함초롬바탕" panose="02030504000101010101" pitchFamily="18" charset="-127"/>
                  </a:rPr>
                  <a:t>   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sz="13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ko-KR" sz="13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1300" b="0" i="1" kern="0" spc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함초롬바탕" panose="02030504000101010101" pitchFamily="18" charset="-127"/>
                      </a:rPr>
                      <m:t>+1</m:t>
                    </m:r>
                  </m:oMath>
                </a14:m>
                <a:r>
                  <a:rPr lang="ko-KR" altLang="en-US" sz="13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</a:t>
                </a:r>
                <a:endParaRPr lang="en-US" altLang="ko-KR" sz="1300" kern="0" spc="0" dirty="0">
                  <a:solidFill>
                    <a:srgbClr val="000000"/>
                  </a:solidFill>
                  <a:effectLst/>
                  <a:ea typeface="함초롬바탕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 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ko-KR" altLang="en-US" sz="13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</a:t>
                </a:r>
                <a:endParaRPr lang="en-US" altLang="ko-KR" sz="1300" kern="0" spc="0" dirty="0">
                  <a:solidFill>
                    <a:srgbClr val="000000"/>
                  </a:solidFill>
                  <a:effectLst/>
                  <a:ea typeface="함초롬바탕" panose="02030504000101010101" pitchFamily="18" charset="-127"/>
                </a:endParaRPr>
              </a:p>
              <a:p>
                <a:pPr marL="285750" indent="-285750">
                  <a:buFontTx/>
                  <a:buChar char="-"/>
                </a:pPr>
                <a:endParaRPr lang="ko-KR" altLang="en-US" sz="13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80F15-252A-416C-A4B9-6FF3EC5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756" y="1945181"/>
                <a:ext cx="2376264" cy="1838965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EC64AB1-1FDC-4894-9454-68F820187A8E}"/>
              </a:ext>
            </a:extLst>
          </p:cNvPr>
          <p:cNvSpPr txBox="1"/>
          <p:nvPr/>
        </p:nvSpPr>
        <p:spPr>
          <a:xfrm>
            <a:off x="3743908" y="1946541"/>
            <a:ext cx="1584176" cy="155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-  </a:t>
            </a:r>
            <a:r>
              <a:rPr lang="ko-KR" altLang="en-US" sz="1300" dirty="0" err="1"/>
              <a:t>하이퍼파라미터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∙ </a:t>
            </a:r>
            <a:r>
              <a:rPr lang="ko-KR" altLang="en-US" sz="1300" dirty="0"/>
              <a:t>필터 개수</a:t>
            </a:r>
            <a:r>
              <a:rPr lang="en-US" altLang="ko-KR" sz="1300" dirty="0"/>
              <a:t>: K</a:t>
            </a:r>
          </a:p>
          <a:p>
            <a:pPr>
              <a:lnSpc>
                <a:spcPct val="150000"/>
              </a:lnSpc>
            </a:pP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∙ </a:t>
            </a:r>
            <a:r>
              <a:rPr lang="ko-KR" altLang="en-US" sz="1300" dirty="0"/>
              <a:t>필터 크기</a:t>
            </a:r>
            <a:r>
              <a:rPr lang="en-US" altLang="ko-KR" sz="1300" dirty="0"/>
              <a:t>: F</a:t>
            </a:r>
          </a:p>
          <a:p>
            <a:pPr>
              <a:lnSpc>
                <a:spcPct val="150000"/>
              </a:lnSpc>
            </a:pP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∙ </a:t>
            </a:r>
            <a:r>
              <a:rPr lang="ko-KR" altLang="en-US" sz="1300" dirty="0" err="1"/>
              <a:t>스트라이드</a:t>
            </a:r>
            <a:r>
              <a:rPr lang="en-US" altLang="ko-KR" sz="1300" dirty="0"/>
              <a:t>: S</a:t>
            </a:r>
          </a:p>
          <a:p>
            <a:pPr>
              <a:lnSpc>
                <a:spcPct val="150000"/>
              </a:lnSpc>
            </a:pP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∙ </a:t>
            </a:r>
            <a:r>
              <a:rPr lang="ko-KR" altLang="en-US" sz="1300" dirty="0"/>
              <a:t>패딩</a:t>
            </a:r>
            <a:r>
              <a:rPr lang="en-US" altLang="ko-KR" sz="1300" dirty="0"/>
              <a:t>: P 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3C8203F-7E48-4201-9778-08B42009CD03}"/>
              </a:ext>
            </a:extLst>
          </p:cNvPr>
          <p:cNvSpPr/>
          <p:nvPr/>
        </p:nvSpPr>
        <p:spPr>
          <a:xfrm>
            <a:off x="3221850" y="2595522"/>
            <a:ext cx="360040" cy="21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631880-96AA-40C3-ACFD-4C41B97C3B71}"/>
              </a:ext>
            </a:extLst>
          </p:cNvPr>
          <p:cNvSpPr/>
          <p:nvPr/>
        </p:nvSpPr>
        <p:spPr>
          <a:xfrm>
            <a:off x="5533157" y="2595522"/>
            <a:ext cx="360040" cy="21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풀링층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0D9341-C665-4E8D-9F05-9156E06C18F5}"/>
              </a:ext>
            </a:extLst>
          </p:cNvPr>
          <p:cNvCxnSpPr/>
          <p:nvPr/>
        </p:nvCxnSpPr>
        <p:spPr>
          <a:xfrm>
            <a:off x="4567436" y="1275606"/>
            <a:ext cx="0" cy="32403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3F5E0C5-B47E-4D06-AAF1-7D9280C8DB30}"/>
              </a:ext>
            </a:extLst>
          </p:cNvPr>
          <p:cNvSpPr txBox="1"/>
          <p:nvPr/>
        </p:nvSpPr>
        <p:spPr>
          <a:xfrm>
            <a:off x="5076056" y="4928056"/>
            <a:ext cx="41764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https://www.researchgate.net/figure/Max-pooling-and-average-pooling_fig2_349921480</a:t>
            </a:r>
            <a:endParaRPr lang="ko-KR" alt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AE417-4A16-4799-8BA3-0E694F1E032C}"/>
              </a:ext>
            </a:extLst>
          </p:cNvPr>
          <p:cNvSpPr txBox="1"/>
          <p:nvPr/>
        </p:nvSpPr>
        <p:spPr>
          <a:xfrm>
            <a:off x="4788024" y="1563638"/>
            <a:ext cx="3960439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300" dirty="0"/>
              <a:t>“</a:t>
            </a:r>
            <a:r>
              <a:rPr lang="ko-KR" altLang="en-US" sz="1300" dirty="0"/>
              <a:t>특성 </a:t>
            </a:r>
            <a:r>
              <a:rPr lang="ko-KR" altLang="en-US" sz="1300" dirty="0" err="1"/>
              <a:t>맵의</a:t>
            </a:r>
            <a:r>
              <a:rPr lang="ko-KR" altLang="en-US" sz="1300" dirty="0"/>
              <a:t> 차원을 다운 </a:t>
            </a:r>
            <a:r>
              <a:rPr lang="ko-KR" altLang="en-US" sz="1300" dirty="0" err="1"/>
              <a:t>샘플링하여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pPr algn="ctr">
              <a:lnSpc>
                <a:spcPct val="200000"/>
              </a:lnSpc>
            </a:pPr>
            <a:r>
              <a:rPr lang="ko-KR" altLang="en-US" sz="1300" dirty="0" err="1"/>
              <a:t>연산량</a:t>
            </a:r>
            <a:r>
              <a:rPr lang="ko-KR" altLang="en-US" sz="1300" dirty="0"/>
              <a:t> 감소 </a:t>
            </a:r>
            <a:r>
              <a:rPr lang="en-US" altLang="ko-KR" sz="1300" dirty="0"/>
              <a:t>&amp; </a:t>
            </a:r>
            <a:r>
              <a:rPr lang="ko-KR" altLang="en-US" sz="1300" dirty="0"/>
              <a:t>주요 특성 벡터 추출</a:t>
            </a:r>
            <a:r>
              <a:rPr lang="en-US" altLang="ko-KR" sz="1300" dirty="0"/>
              <a:t>(</a:t>
            </a:r>
            <a:r>
              <a:rPr lang="ko-KR" altLang="en-US" sz="1300" dirty="0"/>
              <a:t>효과적 학습</a:t>
            </a:r>
            <a:r>
              <a:rPr lang="en-US" altLang="ko-KR" sz="1300" dirty="0"/>
              <a:t>)”</a:t>
            </a:r>
          </a:p>
          <a:p>
            <a:pPr>
              <a:lnSpc>
                <a:spcPct val="200000"/>
              </a:lnSpc>
            </a:pPr>
            <a:endParaRPr lang="en-US" altLang="ko-KR" sz="1300" dirty="0"/>
          </a:p>
          <a:p>
            <a:pPr>
              <a:lnSpc>
                <a:spcPct val="200000"/>
              </a:lnSpc>
            </a:pPr>
            <a:r>
              <a:rPr lang="ko-KR" altLang="en-US" sz="1300" dirty="0"/>
              <a:t>  </a:t>
            </a:r>
            <a:r>
              <a:rPr lang="ko-KR" altLang="en-US" sz="1300" dirty="0" err="1"/>
              <a:t>풀링</a:t>
            </a:r>
            <a:r>
              <a:rPr lang="ko-KR" altLang="en-US" sz="1300" dirty="0"/>
              <a:t> 연산 종류</a:t>
            </a:r>
            <a:endParaRPr lang="en-US" altLang="ko-KR" sz="1300" dirty="0"/>
          </a:p>
          <a:p>
            <a:pPr>
              <a:lnSpc>
                <a:spcPct val="200000"/>
              </a:lnSpc>
            </a:pPr>
            <a:r>
              <a:rPr lang="en-US" altLang="ko-KR" sz="1300" dirty="0">
                <a:latin typeface="+mn-ea"/>
              </a:rPr>
              <a:t>-  </a:t>
            </a:r>
            <a:r>
              <a:rPr lang="ko-KR" altLang="en-US" sz="1300" dirty="0">
                <a:latin typeface="+mn-ea"/>
              </a:rPr>
              <a:t>최대 </a:t>
            </a:r>
            <a:r>
              <a:rPr lang="ko-KR" altLang="en-US" sz="1300" dirty="0" err="1">
                <a:latin typeface="+mn-ea"/>
              </a:rPr>
              <a:t>풀링</a:t>
            </a:r>
            <a:r>
              <a:rPr lang="en-US" altLang="ko-KR" sz="1300" dirty="0">
                <a:latin typeface="+mn-ea"/>
              </a:rPr>
              <a:t>(Max pooling)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300" dirty="0">
                <a:latin typeface="+mn-ea"/>
              </a:rPr>
              <a:t>평균 </a:t>
            </a:r>
            <a:r>
              <a:rPr lang="ko-KR" altLang="en-US" sz="1300" dirty="0" err="1">
                <a:latin typeface="+mn-ea"/>
              </a:rPr>
              <a:t>풀링</a:t>
            </a:r>
            <a:r>
              <a:rPr lang="en-US" altLang="ko-KR" sz="1300" dirty="0">
                <a:latin typeface="+mn-ea"/>
              </a:rPr>
              <a:t>(Average pooling)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B232C2B-73B4-4657-B55F-F16A5807B4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7" y="1275606"/>
            <a:ext cx="3237114" cy="157666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80EE43F-FFCD-476E-9510-DE9FAAB35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7" y="3089205"/>
            <a:ext cx="3179068" cy="14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09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풀링층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5E0C5-B47E-4D06-AAF1-7D9280C8DB30}"/>
              </a:ext>
            </a:extLst>
          </p:cNvPr>
          <p:cNvSpPr txBox="1"/>
          <p:nvPr/>
        </p:nvSpPr>
        <p:spPr>
          <a:xfrm>
            <a:off x="5364088" y="4681835"/>
            <a:ext cx="382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https://www.google.com/url?sa=i&amp;url=https%3A%2F%2Fsoundcloud.com%2Fcnn&amp;psig=AOvVaw1ZTbpd9xYClUa_Ndi5Jd3y&amp;ust=1641880771496000&amp;source=images&amp;cd=vfe&amp;ved=0CAwQjhxqFwoTCNi_nN3ApvUCFQAAAAAdAAAAABAD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CAE417-4A16-4799-8BA3-0E694F1E032C}"/>
                  </a:ext>
                </a:extLst>
              </p:cNvPr>
              <p:cNvSpPr txBox="1"/>
              <p:nvPr/>
            </p:nvSpPr>
            <p:spPr>
              <a:xfrm>
                <a:off x="722035" y="2434609"/>
                <a:ext cx="2304256" cy="430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300" dirty="0"/>
                  <a:t>-  </a:t>
                </a:r>
                <a:r>
                  <a:rPr lang="ko-KR" altLang="en-US" sz="1300" dirty="0"/>
                  <a:t>입력 데이터</a:t>
                </a:r>
                <a:r>
                  <a:rPr lang="en-US" altLang="ko-KR" sz="13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3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1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CAE417-4A16-4799-8BA3-0E694F1E0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35" y="2434609"/>
                <a:ext cx="2304256" cy="430054"/>
              </a:xfrm>
              <a:prstGeom prst="rect">
                <a:avLst/>
              </a:prstGeom>
              <a:blipFill>
                <a:blip r:embed="rId3"/>
                <a:stretch>
                  <a:fillRect l="-265" b="-112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80F15-252A-416C-A4B9-6FF3EC5401FC}"/>
                  </a:ext>
                </a:extLst>
              </p:cNvPr>
              <p:cNvSpPr txBox="1"/>
              <p:nvPr/>
            </p:nvSpPr>
            <p:spPr>
              <a:xfrm>
                <a:off x="6088756" y="1892063"/>
                <a:ext cx="2376264" cy="1838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300" dirty="0"/>
                  <a:t>-  </a:t>
                </a:r>
                <a:r>
                  <a:rPr lang="ko-KR" altLang="en-US" sz="1300" dirty="0"/>
                  <a:t>출력 데이터</a:t>
                </a:r>
                <a:endParaRPr lang="en-US" altLang="ko-KR" sz="13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 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 sz="13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ko-KR" sz="13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1300" b="0" i="1" kern="0" spc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함초롬바탕" panose="02030504000101010101" pitchFamily="18" charset="-127"/>
                      </a:rPr>
                      <m:t>+1</m:t>
                    </m:r>
                  </m:oMath>
                </a14:m>
                <a:r>
                  <a:rPr lang="ko-KR" altLang="en-US" sz="13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</a:t>
                </a:r>
                <a:endParaRPr lang="en-US" altLang="ko-KR" sz="1300" kern="0" spc="0" dirty="0">
                  <a:solidFill>
                    <a:srgbClr val="000000"/>
                  </a:solidFill>
                  <a:effectLst/>
                  <a:ea typeface="함초롬바탕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300" kern="0" dirty="0">
                    <a:solidFill>
                      <a:srgbClr val="000000"/>
                    </a:solidFill>
                    <a:ea typeface="함초롬바탕" panose="02030504000101010101" pitchFamily="18" charset="-127"/>
                  </a:rPr>
                  <a:t>   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ko-KR" sz="13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ko-KR" sz="13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1300" b="0" i="1" kern="0" spc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함초롬바탕" panose="02030504000101010101" pitchFamily="18" charset="-127"/>
                      </a:rPr>
                      <m:t>+1</m:t>
                    </m:r>
                  </m:oMath>
                </a14:m>
                <a:r>
                  <a:rPr lang="ko-KR" altLang="en-US" sz="13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</a:t>
                </a:r>
                <a:endParaRPr lang="en-US" altLang="ko-KR" sz="1300" kern="0" spc="0" dirty="0">
                  <a:solidFill>
                    <a:srgbClr val="000000"/>
                  </a:solidFill>
                  <a:effectLst/>
                  <a:ea typeface="함초롬바탕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ea typeface="함초롬바탕" panose="02030504000101010101" pitchFamily="18" charset="-127"/>
                  </a:rPr>
                  <a:t>  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1300" kern="0" spc="0" dirty="0">
                  <a:solidFill>
                    <a:srgbClr val="000000"/>
                  </a:solidFill>
                  <a:effectLst/>
                  <a:ea typeface="함초롬바탕" panose="02030504000101010101" pitchFamily="18" charset="-127"/>
                </a:endParaRPr>
              </a:p>
              <a:p>
                <a:pPr marL="285750" indent="-285750">
                  <a:buFontTx/>
                  <a:buChar char="-"/>
                </a:pPr>
                <a:endParaRPr lang="ko-KR" altLang="en-US" sz="13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E80F15-252A-416C-A4B9-6FF3EC54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756" y="1892063"/>
                <a:ext cx="2376264" cy="1838965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EC64AB1-1FDC-4894-9454-68F820187A8E}"/>
              </a:ext>
            </a:extLst>
          </p:cNvPr>
          <p:cNvSpPr txBox="1"/>
          <p:nvPr/>
        </p:nvSpPr>
        <p:spPr>
          <a:xfrm>
            <a:off x="3753422" y="2225935"/>
            <a:ext cx="1584176" cy="955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-  </a:t>
            </a:r>
            <a:r>
              <a:rPr lang="ko-KR" altLang="en-US" sz="1300" dirty="0" err="1"/>
              <a:t>하이퍼파라미터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∙ </a:t>
            </a:r>
            <a:r>
              <a:rPr lang="ko-KR" altLang="en-US" sz="1300" dirty="0"/>
              <a:t>필터 크기</a:t>
            </a:r>
            <a:r>
              <a:rPr lang="en-US" altLang="ko-KR" sz="1300" dirty="0"/>
              <a:t>: F</a:t>
            </a:r>
          </a:p>
          <a:p>
            <a:pPr>
              <a:lnSpc>
                <a:spcPct val="150000"/>
              </a:lnSpc>
            </a:pP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 ∙ </a:t>
            </a:r>
            <a:r>
              <a:rPr lang="ko-KR" altLang="en-US" sz="1300" dirty="0" err="1"/>
              <a:t>스트라이드</a:t>
            </a:r>
            <a:r>
              <a:rPr lang="en-US" altLang="ko-KR" sz="1300" dirty="0"/>
              <a:t>: S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3C8203F-7E48-4201-9778-08B42009CD03}"/>
              </a:ext>
            </a:extLst>
          </p:cNvPr>
          <p:cNvSpPr/>
          <p:nvPr/>
        </p:nvSpPr>
        <p:spPr>
          <a:xfrm>
            <a:off x="3221850" y="2595522"/>
            <a:ext cx="360040" cy="21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2631880-96AA-40C3-ACFD-4C41B97C3B71}"/>
              </a:ext>
            </a:extLst>
          </p:cNvPr>
          <p:cNvSpPr/>
          <p:nvPr/>
        </p:nvSpPr>
        <p:spPr>
          <a:xfrm>
            <a:off x="5533157" y="2595522"/>
            <a:ext cx="360040" cy="21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1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완전연결층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5E0C5-B47E-4D06-AAF1-7D9280C8DB30}"/>
              </a:ext>
            </a:extLst>
          </p:cNvPr>
          <p:cNvSpPr txBox="1"/>
          <p:nvPr/>
        </p:nvSpPr>
        <p:spPr>
          <a:xfrm>
            <a:off x="5076056" y="4928056"/>
            <a:ext cx="41764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https://www.researchgate.net/figure/Max-pooling-and-average-pooling_fig2_349921480</a:t>
            </a:r>
            <a:endParaRPr lang="ko-KR" alt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AE417-4A16-4799-8BA3-0E694F1E032C}"/>
              </a:ext>
            </a:extLst>
          </p:cNvPr>
          <p:cNvSpPr txBox="1"/>
          <p:nvPr/>
        </p:nvSpPr>
        <p:spPr>
          <a:xfrm>
            <a:off x="2767237" y="4036329"/>
            <a:ext cx="3600398" cy="43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300" dirty="0"/>
              <a:t>“3</a:t>
            </a:r>
            <a:r>
              <a:rPr lang="ko-KR" altLang="en-US" sz="1300" dirty="0"/>
              <a:t>차원 벡터 </a:t>
            </a:r>
            <a:r>
              <a:rPr lang="en-US" altLang="ko-KR" sz="1300" dirty="0"/>
              <a:t>-&gt; 1</a:t>
            </a:r>
            <a:r>
              <a:rPr lang="ko-KR" altLang="en-US" sz="1300" dirty="0"/>
              <a:t>차원 벡터</a:t>
            </a:r>
            <a:r>
              <a:rPr lang="en-US" altLang="ko-KR" sz="1300" dirty="0"/>
              <a:t>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12B58E-7910-4B21-9132-422DD0D9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75" y="1203598"/>
            <a:ext cx="582192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71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출력층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5E0C5-B47E-4D06-AAF1-7D9280C8DB30}"/>
              </a:ext>
            </a:extLst>
          </p:cNvPr>
          <p:cNvSpPr txBox="1"/>
          <p:nvPr/>
        </p:nvSpPr>
        <p:spPr>
          <a:xfrm>
            <a:off x="5076056" y="4928056"/>
            <a:ext cx="41764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https://www.researchgate.net/figure/Max-pooling-and-average-pooling_fig2_349921480</a:t>
            </a:r>
            <a:endParaRPr lang="ko-KR" alt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AE417-4A16-4799-8BA3-0E694F1E032C}"/>
              </a:ext>
            </a:extLst>
          </p:cNvPr>
          <p:cNvSpPr txBox="1"/>
          <p:nvPr/>
        </p:nvSpPr>
        <p:spPr>
          <a:xfrm>
            <a:off x="2620938" y="4070965"/>
            <a:ext cx="3892995" cy="43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300" dirty="0"/>
              <a:t>“SoftMax” </a:t>
            </a:r>
            <a:r>
              <a:rPr lang="ko-KR" altLang="en-US" sz="1300" dirty="0"/>
              <a:t>활성화 함수 사용 </a:t>
            </a:r>
            <a:r>
              <a:rPr lang="en-US" altLang="ko-KR" sz="1300" dirty="0"/>
              <a:t>-&gt; 0~1 </a:t>
            </a:r>
            <a:r>
              <a:rPr lang="ko-KR" altLang="en-US" sz="1300" dirty="0"/>
              <a:t>사이의 값 출력</a:t>
            </a:r>
            <a:endParaRPr lang="en-US" altLang="ko-KR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12B58E-7910-4B21-9132-422DD0D9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75" y="1167594"/>
            <a:ext cx="582192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2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 MNIST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D4421-0A4A-4BF1-A959-564DBD31D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77" y="1239779"/>
            <a:ext cx="6172264" cy="15479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6A122F-D708-4E63-A704-25404D2DB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77" y="3200403"/>
            <a:ext cx="6172264" cy="13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7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 MNIST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5B6207-45D4-4058-B70D-5CBB03FE6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02604"/>
            <a:ext cx="3744416" cy="3500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1AB13-2EEE-45FD-8506-4D0A38DEB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317231"/>
            <a:ext cx="2561729" cy="32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24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 MNIST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2FD08F-9BC0-4E55-A666-4ED8311C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987574"/>
            <a:ext cx="3168352" cy="38496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9E5883-DFAD-48FA-9457-2D691493F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056703"/>
            <a:ext cx="2016224" cy="381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06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- MNIST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44EB03-95F5-427E-9EAF-E8AA2320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167" y="1203598"/>
            <a:ext cx="3917665" cy="33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6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E8CAA3-1505-4E32-8EC8-556CB05BDE42}"/>
              </a:ext>
            </a:extLst>
          </p:cNvPr>
          <p:cNvSpPr txBox="1"/>
          <p:nvPr/>
        </p:nvSpPr>
        <p:spPr>
          <a:xfrm>
            <a:off x="3851920" y="123478"/>
            <a:ext cx="1656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Tutorial</a:t>
            </a:r>
            <a:endParaRPr lang="ko-KR" altLang="en-US" sz="25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32B71-5B18-4C1B-B33A-0FF74C8E65A2}"/>
              </a:ext>
            </a:extLst>
          </p:cNvPr>
          <p:cNvSpPr txBox="1"/>
          <p:nvPr/>
        </p:nvSpPr>
        <p:spPr>
          <a:xfrm>
            <a:off x="3644897" y="1275606"/>
            <a:ext cx="3726414" cy="275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합성곱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신경망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분류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 학습 및 미세 조정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TF Hub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사용한 전이 학습</a:t>
            </a:r>
          </a:p>
        </p:txBody>
      </p:sp>
    </p:spTree>
    <p:extLst>
      <p:ext uri="{BB962C8B-B14F-4D97-AF65-F5344CB8AC3E}">
        <p14:creationId xmlns:p14="http://schemas.microsoft.com/office/powerpoint/2010/main" val="81920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9992" y="2334962"/>
            <a:ext cx="3096344" cy="473576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</p:spTree>
    <p:extLst>
      <p:ext uri="{BB962C8B-B14F-4D97-AF65-F5344CB8AC3E}">
        <p14:creationId xmlns:p14="http://schemas.microsoft.com/office/powerpoint/2010/main" val="685972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이미지 분류를 위한 </a:t>
            </a:r>
            <a:r>
              <a:rPr lang="ko-KR" altLang="en-US" dirty="0" err="1"/>
              <a:t>머신러닝</a:t>
            </a:r>
            <a:r>
              <a:rPr lang="ko-KR" altLang="en-US" dirty="0"/>
              <a:t> 워크플로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569-81FA-464E-BBD5-232C1D84C5C0}"/>
              </a:ext>
            </a:extLst>
          </p:cNvPr>
          <p:cNvSpPr txBox="1"/>
          <p:nvPr/>
        </p:nvSpPr>
        <p:spPr>
          <a:xfrm>
            <a:off x="3203848" y="1278085"/>
            <a:ext cx="3672408" cy="33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데이터 검사 및 이해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입력 파이프라인 빌드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모델 빌드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모델 훈련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5. </a:t>
            </a:r>
            <a:r>
              <a:rPr lang="ko-KR" altLang="en-US" dirty="0"/>
              <a:t>모델 테스트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모델 개선 </a:t>
            </a:r>
            <a:r>
              <a:rPr lang="en-US" altLang="ko-KR" dirty="0"/>
              <a:t>&amp;</a:t>
            </a:r>
            <a:r>
              <a:rPr lang="ko-KR" altLang="en-US" dirty="0"/>
              <a:t> 프로세스 반복</a:t>
            </a:r>
          </a:p>
        </p:txBody>
      </p:sp>
    </p:spTree>
    <p:extLst>
      <p:ext uri="{BB962C8B-B14F-4D97-AF65-F5344CB8AC3E}">
        <p14:creationId xmlns:p14="http://schemas.microsoft.com/office/powerpoint/2010/main" val="589324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검사 및 이해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6BCA96-9785-4837-926A-7C22780E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9680"/>
            <a:ext cx="3744416" cy="32382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396DBA-DF7B-4E3D-A0DB-6A580D1D6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59" y="1436056"/>
            <a:ext cx="468052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91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검사 및 이해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0F7838-41EB-4BB8-8BFE-917094F6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74752"/>
            <a:ext cx="2906937" cy="3168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183578-8D09-41A7-84BA-0109367F3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563638"/>
            <a:ext cx="3181794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61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입력 파이프라인 빌드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9CAADB-0FEB-43B9-A4A4-3AE1693A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03598"/>
            <a:ext cx="3344494" cy="3571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D5976E-9350-4B0A-8E5D-2CEBB97DF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584603"/>
            <a:ext cx="4296375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84CA3D-B2AB-4C85-8594-C50F291FE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59" y="3075806"/>
            <a:ext cx="4296375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36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입력 파이프라인 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5921E-9BE8-4743-A443-EB903E207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75" y="2067694"/>
            <a:ext cx="5934922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4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입력 파이프라인 빌드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84D40-94F5-4E58-A850-DBA5FE21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977677"/>
            <a:ext cx="5904655" cy="16660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F47EB1-D7AB-46A6-943D-5C615BEA3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93" y="3219822"/>
            <a:ext cx="5904656" cy="1674713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94D7844-0369-49F8-A061-16AFBC3269E2}"/>
              </a:ext>
            </a:extLst>
          </p:cNvPr>
          <p:cNvSpPr/>
          <p:nvPr/>
        </p:nvSpPr>
        <p:spPr>
          <a:xfrm>
            <a:off x="4499992" y="2715766"/>
            <a:ext cx="216024" cy="36004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337E0-9E82-4EA4-B107-FD9210C45C39}"/>
              </a:ext>
            </a:extLst>
          </p:cNvPr>
          <p:cNvSpPr txBox="1"/>
          <p:nvPr/>
        </p:nvSpPr>
        <p:spPr>
          <a:xfrm>
            <a:off x="5580112" y="4807352"/>
            <a:ext cx="2052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실행 시간: 0.2072504579998622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5CF75-97C4-491A-8A72-27C73E7445B1}"/>
              </a:ext>
            </a:extLst>
          </p:cNvPr>
          <p:cNvSpPr txBox="1"/>
          <p:nvPr/>
        </p:nvSpPr>
        <p:spPr>
          <a:xfrm>
            <a:off x="5472099" y="2571750"/>
            <a:ext cx="2052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실행 시간: 0.2525894259999859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558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입력 파이프라인 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D5B82-0729-4516-83AA-B5C57A50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16" y="1779662"/>
            <a:ext cx="5524767" cy="22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입력 파이프라인 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D5B82-0729-4516-83AA-B5C57A50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16" y="1779662"/>
            <a:ext cx="5524767" cy="22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2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모델 빌드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44F4F7-77D1-4397-901C-BBA71CC0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19622"/>
            <a:ext cx="4824536" cy="33039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7B2EE7-F4EB-41AC-A32C-01129B7F4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226955"/>
            <a:ext cx="3096344" cy="368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6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9992" y="2334962"/>
            <a:ext cx="3096344" cy="473576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</p:spTree>
    <p:extLst>
      <p:ext uri="{BB962C8B-B14F-4D97-AF65-F5344CB8AC3E}">
        <p14:creationId xmlns:p14="http://schemas.microsoft.com/office/powerpoint/2010/main" val="4138817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모델 훈련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3C8251-3897-437E-9709-848304F6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32" y="1131590"/>
            <a:ext cx="6444208" cy="36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36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모델 훈련결과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0EE9E2-3F27-4333-BB03-A471D49D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31590"/>
            <a:ext cx="3672408" cy="3657139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4783B7F-DD29-4FED-92E7-AEAF60211956}"/>
              </a:ext>
            </a:extLst>
          </p:cNvPr>
          <p:cNvSpPr/>
          <p:nvPr/>
        </p:nvSpPr>
        <p:spPr>
          <a:xfrm>
            <a:off x="4932040" y="2715766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15820-032F-4A25-9591-427C53C75AAA}"/>
              </a:ext>
            </a:extLst>
          </p:cNvPr>
          <p:cNvSpPr txBox="1"/>
          <p:nvPr/>
        </p:nvSpPr>
        <p:spPr>
          <a:xfrm>
            <a:off x="6156176" y="267569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“</a:t>
            </a:r>
            <a:r>
              <a:rPr lang="ko-KR" altLang="en-US" sz="2000" b="1" dirty="0"/>
              <a:t>과대 적합 발생</a:t>
            </a:r>
            <a:r>
              <a:rPr lang="en-US" altLang="ko-KR" sz="2000" b="1" dirty="0"/>
              <a:t>”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0335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모델 개선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3D4F49-C765-4FC0-84B9-5349857A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51670"/>
            <a:ext cx="4392488" cy="24888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1B055E-9B3A-4588-8550-DAD50F139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676" y="1094764"/>
            <a:ext cx="3761015" cy="3707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0B1375-0232-4BB3-AA37-13E1F20FE617}"/>
              </a:ext>
            </a:extLst>
          </p:cNvPr>
          <p:cNvSpPr txBox="1"/>
          <p:nvPr/>
        </p:nvSpPr>
        <p:spPr>
          <a:xfrm>
            <a:off x="647564" y="129811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데이터 증강</a:t>
            </a:r>
            <a:r>
              <a:rPr lang="en-US" altLang="ko-KR" dirty="0"/>
              <a:t>(Data</a:t>
            </a:r>
            <a:r>
              <a:rPr lang="ko-KR" altLang="en-US" dirty="0"/>
              <a:t> </a:t>
            </a:r>
            <a:r>
              <a:rPr lang="en-US" altLang="ko-KR" dirty="0"/>
              <a:t>Augmentation)”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963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모델 개선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993C13-FE8A-4896-B709-DA0A45E6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07654"/>
            <a:ext cx="4696059" cy="2911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C0E93-BD62-4DB7-A031-EC2A445DB36C}"/>
              </a:ext>
            </a:extLst>
          </p:cNvPr>
          <p:cNvSpPr txBox="1"/>
          <p:nvPr/>
        </p:nvSpPr>
        <p:spPr>
          <a:xfrm>
            <a:off x="3563888" y="10909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 err="1"/>
              <a:t>드롭아웃</a:t>
            </a:r>
            <a:r>
              <a:rPr lang="en-US" altLang="ko-KR" dirty="0"/>
              <a:t>(Dropout)”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4E4F1A-34F0-4F7B-AEB6-F4CA7C66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547739"/>
            <a:ext cx="2952328" cy="34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3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모델 개선 후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E503B0-FF03-40AE-AB71-2BDF9A76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987574"/>
            <a:ext cx="5597997" cy="386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/>
              <a:t>이미지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모델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F07D7-434F-4816-8A2D-15139D0C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96023"/>
            <a:ext cx="3625332" cy="3543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A8BF5B-2365-46C2-91E8-2BD2F07B7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139344"/>
            <a:ext cx="3672408" cy="365713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BFD21FC-B899-44BC-B0B8-095DDEE06772}"/>
              </a:ext>
            </a:extLst>
          </p:cNvPr>
          <p:cNvSpPr/>
          <p:nvPr/>
        </p:nvSpPr>
        <p:spPr>
          <a:xfrm>
            <a:off x="4139952" y="2715766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70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43808" y="4083918"/>
            <a:ext cx="3456384" cy="576063"/>
          </a:xfrm>
        </p:spPr>
        <p:txBody>
          <a:bodyPr/>
          <a:lstStyle/>
          <a:p>
            <a:r>
              <a:rPr lang="en-US" altLang="ko-KR" sz="5000" dirty="0"/>
              <a:t>Q n A</a:t>
            </a:r>
            <a:endParaRPr lang="ko-KR" altLang="en-US" sz="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ABB0E-A38A-4E50-B7DB-2E6EE56E016E}"/>
              </a:ext>
            </a:extLst>
          </p:cNvPr>
          <p:cNvSpPr txBox="1"/>
          <p:nvPr/>
        </p:nvSpPr>
        <p:spPr>
          <a:xfrm>
            <a:off x="4211960" y="1563638"/>
            <a:ext cx="8640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/>
              <a:t>?</a:t>
            </a:r>
            <a:endParaRPr lang="ko-KR" altLang="en-US" sz="7000" b="1" dirty="0"/>
          </a:p>
        </p:txBody>
      </p:sp>
    </p:spTree>
    <p:extLst>
      <p:ext uri="{BB962C8B-B14F-4D97-AF65-F5344CB8AC3E}">
        <p14:creationId xmlns:p14="http://schemas.microsoft.com/office/powerpoint/2010/main" val="1310091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1E6AA-BA99-4698-86EB-F7214B9E064F}"/>
              </a:ext>
            </a:extLst>
          </p:cNvPr>
          <p:cNvSpPr txBox="1"/>
          <p:nvPr/>
        </p:nvSpPr>
        <p:spPr>
          <a:xfrm>
            <a:off x="1111052" y="1203598"/>
            <a:ext cx="6912768" cy="350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CNN = Convolutional Neural Network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 </a:t>
            </a:r>
            <a:r>
              <a:rPr lang="ko-KR" altLang="en-US" dirty="0"/>
              <a:t>이미지 처리 성능이 좋은 인공 신경망 알고리즘</a:t>
            </a:r>
            <a:r>
              <a:rPr lang="en-US" altLang="ko-KR" dirty="0"/>
              <a:t>(</a:t>
            </a:r>
            <a:r>
              <a:rPr lang="ko-KR" altLang="en-US" dirty="0"/>
              <a:t>인식</a:t>
            </a:r>
            <a:r>
              <a:rPr lang="en-US" altLang="ko-KR" dirty="0"/>
              <a:t>&amp;</a:t>
            </a:r>
            <a:r>
              <a:rPr lang="ko-KR" altLang="en-US" dirty="0"/>
              <a:t>분류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800" dirty="0"/>
          </a:p>
          <a:p>
            <a:pPr>
              <a:lnSpc>
                <a:spcPct val="150000"/>
              </a:lnSpc>
            </a:pPr>
            <a:r>
              <a:rPr lang="en-US" altLang="ko-KR" dirty="0"/>
              <a:t>-  </a:t>
            </a:r>
            <a:r>
              <a:rPr lang="ko-KR" altLang="en-US" dirty="0"/>
              <a:t>이미지 전체를 한 번에 계산 </a:t>
            </a:r>
            <a:r>
              <a:rPr lang="en-US" altLang="ko-KR" dirty="0"/>
              <a:t>X -&gt; </a:t>
            </a:r>
            <a:r>
              <a:rPr lang="ko-KR" altLang="en-US" dirty="0"/>
              <a:t>이미지의 국소적 부분 계산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: </a:t>
            </a:r>
            <a:r>
              <a:rPr lang="ko-KR" altLang="en-US" dirty="0"/>
              <a:t>시간 </a:t>
            </a:r>
            <a:r>
              <a:rPr lang="en-US" altLang="ko-KR" dirty="0"/>
              <a:t>&amp; </a:t>
            </a:r>
            <a:r>
              <a:rPr lang="ko-KR" altLang="en-US" dirty="0"/>
              <a:t>자원 절약하여 이미지의 세밀한 부분까지 분석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dirty="0"/>
              <a:t>-  </a:t>
            </a:r>
            <a:r>
              <a:rPr lang="ko-KR" altLang="en-US" dirty="0" err="1">
                <a:solidFill>
                  <a:srgbClr val="0070C0"/>
                </a:solidFill>
              </a:rPr>
              <a:t>합성곱층</a:t>
            </a:r>
            <a:r>
              <a:rPr lang="en-US" altLang="ko-KR" dirty="0"/>
              <a:t>(Convolutional</a:t>
            </a:r>
            <a:r>
              <a:rPr lang="ko-KR" altLang="en-US" dirty="0"/>
              <a:t> </a:t>
            </a:r>
            <a:r>
              <a:rPr lang="en-US" altLang="ko-KR" dirty="0"/>
              <a:t>layer)</a:t>
            </a:r>
            <a:r>
              <a:rPr lang="ko-KR" altLang="en-US" dirty="0"/>
              <a:t>과 </a:t>
            </a:r>
            <a:r>
              <a:rPr lang="ko-KR" altLang="en-US" dirty="0" err="1">
                <a:solidFill>
                  <a:srgbClr val="0070C0"/>
                </a:solidFill>
              </a:rPr>
              <a:t>풀링층</a:t>
            </a:r>
            <a:r>
              <a:rPr lang="en-US" altLang="ko-KR" dirty="0"/>
              <a:t>(Pooling layer)</a:t>
            </a:r>
            <a:r>
              <a:rPr lang="ko-KR" altLang="en-US" dirty="0"/>
              <a:t>을 포함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dirty="0"/>
              <a:t>-  ex) </a:t>
            </a:r>
            <a:r>
              <a:rPr lang="ko-KR" altLang="en-US" dirty="0"/>
              <a:t>알파고 </a:t>
            </a:r>
            <a:r>
              <a:rPr lang="en-US" altLang="ko-KR" dirty="0"/>
              <a:t>– </a:t>
            </a:r>
            <a:r>
              <a:rPr lang="ko-KR" altLang="en-US" dirty="0"/>
              <a:t>방대한 양의 </a:t>
            </a:r>
            <a:r>
              <a:rPr lang="ko-KR" altLang="en-US" dirty="0" err="1"/>
              <a:t>기보</a:t>
            </a:r>
            <a:r>
              <a:rPr lang="ko-KR" altLang="en-US" dirty="0"/>
              <a:t> 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117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의 메커니즘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67E71-D3D8-4631-AF63-44A695AC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858" y="1354192"/>
            <a:ext cx="5285155" cy="2435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41AAA-DCE4-43D9-929C-169C9843AD5B}"/>
              </a:ext>
            </a:extLst>
          </p:cNvPr>
          <p:cNvSpPr txBox="1"/>
          <p:nvPr/>
        </p:nvSpPr>
        <p:spPr>
          <a:xfrm>
            <a:off x="1183059" y="3939902"/>
            <a:ext cx="6768752" cy="655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/>
              <a:t>입력과 가까운 층</a:t>
            </a:r>
            <a:r>
              <a:rPr lang="en-US" altLang="ko-KR" sz="1300" dirty="0"/>
              <a:t> : low level</a:t>
            </a:r>
            <a:r>
              <a:rPr lang="ko-KR" altLang="en-US" sz="1300" dirty="0"/>
              <a:t> 특징 학습 </a:t>
            </a:r>
            <a:r>
              <a:rPr lang="en-US" altLang="ko-KR" sz="1300" dirty="0"/>
              <a:t>/ </a:t>
            </a:r>
            <a:r>
              <a:rPr lang="ko-KR" altLang="en-US" sz="1300" dirty="0"/>
              <a:t>점차 높은 층으로 올라 갈수록 </a:t>
            </a:r>
            <a:r>
              <a:rPr lang="en-US" altLang="ko-KR" sz="1300" dirty="0"/>
              <a:t>high level </a:t>
            </a:r>
            <a:r>
              <a:rPr lang="ko-KR" altLang="en-US" sz="1300" dirty="0"/>
              <a:t>특징 인식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ko-KR" altLang="en-US" sz="1300" dirty="0"/>
              <a:t>출력 층</a:t>
            </a:r>
            <a:r>
              <a:rPr lang="en-US" altLang="ko-KR" sz="1300" dirty="0"/>
              <a:t>: </a:t>
            </a:r>
            <a:r>
              <a:rPr lang="ko-KR" altLang="en-US" sz="1300" dirty="0"/>
              <a:t>물체의 종류를 인식하는 등 복잡한 추론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3EE6E-1987-4509-84F4-86FFB84F039F}"/>
              </a:ext>
            </a:extLst>
          </p:cNvPr>
          <p:cNvSpPr txBox="1"/>
          <p:nvPr/>
        </p:nvSpPr>
        <p:spPr>
          <a:xfrm>
            <a:off x="7380312" y="4928056"/>
            <a:ext cx="18722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https://www.kakaobrain.com/blog/22</a:t>
            </a:r>
          </a:p>
        </p:txBody>
      </p:sp>
    </p:spTree>
    <p:extLst>
      <p:ext uri="{BB962C8B-B14F-4D97-AF65-F5344CB8AC3E}">
        <p14:creationId xmlns:p14="http://schemas.microsoft.com/office/powerpoint/2010/main" val="241714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합성곱층의</a:t>
            </a:r>
            <a:r>
              <a:rPr lang="ko-KR" altLang="en-US" dirty="0"/>
              <a:t> 필요성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B5B60B-4CBE-4F54-917E-42EC11FC9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79662"/>
            <a:ext cx="2528486" cy="2088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A393E-E64B-4BAB-8C91-6CE58EBAC580}"/>
              </a:ext>
            </a:extLst>
          </p:cNvPr>
          <p:cNvSpPr txBox="1"/>
          <p:nvPr/>
        </p:nvSpPr>
        <p:spPr>
          <a:xfrm>
            <a:off x="6372200" y="4804946"/>
            <a:ext cx="288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https://towardsdatascience.com/a-comprehensive-guide-to-convolutional-neural-networks-the-eli5-way-3bd2b1164a53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0D9341-C665-4E8D-9F05-9156E06C18F5}"/>
              </a:ext>
            </a:extLst>
          </p:cNvPr>
          <p:cNvCxnSpPr/>
          <p:nvPr/>
        </p:nvCxnSpPr>
        <p:spPr>
          <a:xfrm>
            <a:off x="4427984" y="1275606"/>
            <a:ext cx="0" cy="32403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7656A3-62FF-483E-A32A-D942BE4B4D5B}"/>
              </a:ext>
            </a:extLst>
          </p:cNvPr>
          <p:cNvSpPr txBox="1"/>
          <p:nvPr/>
        </p:nvSpPr>
        <p:spPr>
          <a:xfrm>
            <a:off x="4932040" y="1563638"/>
            <a:ext cx="3690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“3x3</a:t>
            </a:r>
            <a:r>
              <a:rPr lang="ko-KR" altLang="en-US" sz="1500" dirty="0"/>
              <a:t> </a:t>
            </a:r>
            <a:r>
              <a:rPr lang="ko-KR" altLang="en-US" sz="1500" dirty="0" err="1"/>
              <a:t>그레이스케일</a:t>
            </a:r>
            <a:r>
              <a:rPr lang="ko-KR" altLang="en-US" sz="1500" dirty="0"/>
              <a:t> 이미지가 있다고 가정</a:t>
            </a:r>
            <a:r>
              <a:rPr lang="en-US" altLang="ko-KR" sz="1500" dirty="0"/>
              <a:t>”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FF9A77-12C6-4BFC-8CBB-79E1FC457600}"/>
              </a:ext>
            </a:extLst>
          </p:cNvPr>
          <p:cNvSpPr txBox="1"/>
          <p:nvPr/>
        </p:nvSpPr>
        <p:spPr>
          <a:xfrm>
            <a:off x="4932040" y="2195742"/>
            <a:ext cx="3690162" cy="13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이미지 분석 시</a:t>
            </a:r>
            <a:endParaRPr lang="en-US" altLang="ko-KR" sz="15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300" dirty="0"/>
              <a:t>Flattening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300" dirty="0"/>
              <a:t>각 픽셀에 가중치 곱 </a:t>
            </a:r>
            <a:r>
              <a:rPr lang="en-US" altLang="ko-KR" sz="1300" dirty="0"/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300" dirty="0" err="1"/>
              <a:t>은닉층</a:t>
            </a:r>
            <a:r>
              <a:rPr lang="ko-KR" altLang="en-US" sz="1300" dirty="0"/>
              <a:t> 전달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43018-4C77-4EB4-97A6-F2DE84AC6EAE}"/>
              </a:ext>
            </a:extLst>
          </p:cNvPr>
          <p:cNvSpPr txBox="1"/>
          <p:nvPr/>
        </p:nvSpPr>
        <p:spPr>
          <a:xfrm>
            <a:off x="4932040" y="3806128"/>
            <a:ext cx="3690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공간적 구조 무시 </a:t>
            </a:r>
            <a:r>
              <a:rPr lang="en-US" altLang="ko-KR" sz="1500" dirty="0"/>
              <a:t>-&gt; </a:t>
            </a:r>
            <a:r>
              <a:rPr lang="ko-KR" altLang="en-US" sz="1500" dirty="0"/>
              <a:t>이를 방지</a:t>
            </a:r>
          </a:p>
        </p:txBody>
      </p:sp>
    </p:spTree>
    <p:extLst>
      <p:ext uri="{BB962C8B-B14F-4D97-AF65-F5344CB8AC3E}">
        <p14:creationId xmlns:p14="http://schemas.microsoft.com/office/powerpoint/2010/main" val="161706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구조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0D9341-C665-4E8D-9F05-9156E06C18F5}"/>
              </a:ext>
            </a:extLst>
          </p:cNvPr>
          <p:cNvCxnSpPr/>
          <p:nvPr/>
        </p:nvCxnSpPr>
        <p:spPr>
          <a:xfrm>
            <a:off x="5292080" y="1275606"/>
            <a:ext cx="0" cy="32403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8C2806-6FB9-43A1-8A61-5B9C2257DBEE}"/>
              </a:ext>
            </a:extLst>
          </p:cNvPr>
          <p:cNvSpPr txBox="1"/>
          <p:nvPr/>
        </p:nvSpPr>
        <p:spPr>
          <a:xfrm>
            <a:off x="5508104" y="1312253"/>
            <a:ext cx="3491880" cy="2876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500" dirty="0" err="1"/>
              <a:t>입력층</a:t>
            </a:r>
            <a:r>
              <a:rPr lang="en-US" altLang="ko-KR" sz="1500" dirty="0"/>
              <a:t>(Input layer)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500" dirty="0" err="1"/>
              <a:t>합성곱층</a:t>
            </a:r>
            <a:r>
              <a:rPr lang="en-US" altLang="ko-KR" sz="1500" dirty="0"/>
              <a:t>(Convolutional</a:t>
            </a:r>
            <a:r>
              <a:rPr lang="ko-KR" altLang="en-US" sz="1500" dirty="0"/>
              <a:t> </a:t>
            </a:r>
            <a:r>
              <a:rPr lang="en-US" altLang="ko-KR" sz="1500" dirty="0"/>
              <a:t>layer)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500" dirty="0" err="1"/>
              <a:t>풀링층</a:t>
            </a:r>
            <a:r>
              <a:rPr lang="en-US" altLang="ko-KR" sz="1500" dirty="0"/>
              <a:t>(Pooling layer)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500" dirty="0"/>
              <a:t>완전연결층</a:t>
            </a:r>
            <a:r>
              <a:rPr lang="en-US" altLang="ko-KR" sz="1500" dirty="0"/>
              <a:t>(Fully Connected layer)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500" dirty="0" err="1"/>
              <a:t>출력층</a:t>
            </a:r>
            <a:r>
              <a:rPr lang="en-US" altLang="ko-KR" sz="1500" dirty="0"/>
              <a:t>(Output layer)</a:t>
            </a:r>
            <a:endParaRPr lang="ko-KR" altLang="en-US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FB8184-0D6B-472C-9A57-C1EB4A133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95686"/>
            <a:ext cx="4902148" cy="1656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B8829D-2FB1-4D4D-A711-99EF3B3FB77D}"/>
              </a:ext>
            </a:extLst>
          </p:cNvPr>
          <p:cNvSpPr txBox="1"/>
          <p:nvPr/>
        </p:nvSpPr>
        <p:spPr>
          <a:xfrm>
            <a:off x="3635896" y="4928056"/>
            <a:ext cx="55537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https://towardsdatascience.com/a-comprehensive-guide-to-convolutional-neural-networks-the-eli5-way-3bd2b1164a53</a:t>
            </a:r>
          </a:p>
        </p:txBody>
      </p:sp>
    </p:spTree>
    <p:extLst>
      <p:ext uri="{BB962C8B-B14F-4D97-AF65-F5344CB8AC3E}">
        <p14:creationId xmlns:p14="http://schemas.microsoft.com/office/powerpoint/2010/main" val="19331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입력층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0D9341-C665-4E8D-9F05-9156E06C18F5}"/>
              </a:ext>
            </a:extLst>
          </p:cNvPr>
          <p:cNvCxnSpPr/>
          <p:nvPr/>
        </p:nvCxnSpPr>
        <p:spPr>
          <a:xfrm>
            <a:off x="4567436" y="1275606"/>
            <a:ext cx="0" cy="32403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3F4977-EE12-426A-9F33-DF5A84EF4A32}"/>
              </a:ext>
            </a:extLst>
          </p:cNvPr>
          <p:cNvSpPr txBox="1"/>
          <p:nvPr/>
        </p:nvSpPr>
        <p:spPr>
          <a:xfrm>
            <a:off x="4872444" y="1822541"/>
            <a:ext cx="37444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“</a:t>
            </a:r>
            <a:r>
              <a:rPr lang="ko-KR" altLang="en-US" sz="1300" dirty="0"/>
              <a:t>입력 이미지 데이터가 최초로 거치게 되는 계층</a:t>
            </a:r>
            <a:r>
              <a:rPr lang="en-US" altLang="ko-KR" sz="1300" dirty="0"/>
              <a:t>”</a:t>
            </a:r>
            <a:endParaRPr lang="ko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A023F-A9DC-42A7-B644-772ACA139102}"/>
              </a:ext>
            </a:extLst>
          </p:cNvPr>
          <p:cNvSpPr txBox="1"/>
          <p:nvPr/>
        </p:nvSpPr>
        <p:spPr>
          <a:xfrm>
            <a:off x="4788024" y="2720036"/>
            <a:ext cx="4176463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/>
              <a:t>이미지</a:t>
            </a:r>
            <a:endParaRPr lang="en-US" altLang="ko-KR" sz="13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높이</a:t>
            </a:r>
            <a:r>
              <a:rPr lang="en-US" altLang="ko-KR" sz="1100" dirty="0"/>
              <a:t>(H), </a:t>
            </a:r>
            <a:r>
              <a:rPr lang="ko-KR" altLang="en-US" sz="1100" dirty="0"/>
              <a:t>너비</a:t>
            </a:r>
            <a:r>
              <a:rPr lang="en-US" altLang="ko-KR" sz="1100" dirty="0"/>
              <a:t>(W), </a:t>
            </a:r>
            <a:r>
              <a:rPr lang="ko-KR" altLang="en-US" sz="1100" dirty="0"/>
              <a:t>채널</a:t>
            </a:r>
            <a:r>
              <a:rPr lang="en-US" altLang="ko-KR" sz="1100" dirty="0"/>
              <a:t>(Channel)</a:t>
            </a:r>
            <a:r>
              <a:rPr lang="ko-KR" altLang="en-US" sz="1100" dirty="0"/>
              <a:t>의 값을 갖는 </a:t>
            </a:r>
            <a:r>
              <a:rPr lang="en-US" altLang="ko-KR" sz="1100" dirty="0"/>
              <a:t>3</a:t>
            </a:r>
            <a:r>
              <a:rPr lang="ko-KR" altLang="en-US" sz="1100" dirty="0"/>
              <a:t>차원 데이터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/>
              <a:t>그레이스케일인</a:t>
            </a:r>
            <a:r>
              <a:rPr lang="ko-KR" altLang="en-US" sz="1100" dirty="0"/>
              <a:t> 경우 채널 </a:t>
            </a:r>
            <a:r>
              <a:rPr lang="en-US" altLang="ko-KR" sz="1100" dirty="0"/>
              <a:t>: 1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컬러인 경우 채널 </a:t>
            </a:r>
            <a:r>
              <a:rPr lang="en-US" altLang="ko-KR" sz="1100" dirty="0"/>
              <a:t>: 3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5E0C5-B47E-4D06-AAF1-7D9280C8DB30}"/>
              </a:ext>
            </a:extLst>
          </p:cNvPr>
          <p:cNvSpPr txBox="1"/>
          <p:nvPr/>
        </p:nvSpPr>
        <p:spPr>
          <a:xfrm>
            <a:off x="5364088" y="4681835"/>
            <a:ext cx="382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https://www.google.com/url?sa=i&amp;url=https%3A%2F%2Fsoundcloud.com%2Fcnn&amp;psig=AOvVaw1ZTbpd9xYClUa_Ndi5Jd3y&amp;ust=1641880771496000&amp;source=images&amp;cd=vfe&amp;ved=0CAwQjhxqFwoTCNi_nN3ApvUCFQAAAAAdAAAAABAD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382A6C-ABD4-4113-B555-09A95C3F4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19" y="1563638"/>
            <a:ext cx="2350991" cy="2350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E7AAB6-7AEF-400C-A595-037D181096FF}"/>
              </a:ext>
            </a:extLst>
          </p:cNvPr>
          <p:cNvSpPr txBox="1"/>
          <p:nvPr/>
        </p:nvSpPr>
        <p:spPr>
          <a:xfrm>
            <a:off x="1638539" y="4056977"/>
            <a:ext cx="136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500 X 500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94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9EDBA8-3440-42F9-8BD1-C14BF0250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합성곱층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80D9341-C665-4E8D-9F05-9156E06C18F5}"/>
              </a:ext>
            </a:extLst>
          </p:cNvPr>
          <p:cNvCxnSpPr/>
          <p:nvPr/>
        </p:nvCxnSpPr>
        <p:spPr>
          <a:xfrm>
            <a:off x="4567436" y="1275606"/>
            <a:ext cx="0" cy="324036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3F4977-EE12-426A-9F33-DF5A84EF4A32}"/>
              </a:ext>
            </a:extLst>
          </p:cNvPr>
          <p:cNvSpPr txBox="1"/>
          <p:nvPr/>
        </p:nvSpPr>
        <p:spPr>
          <a:xfrm>
            <a:off x="4788024" y="1678016"/>
            <a:ext cx="37444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“</a:t>
            </a:r>
            <a:r>
              <a:rPr lang="ko-KR" altLang="en-US" sz="1300" dirty="0"/>
              <a:t>입력 데이터에서 특성을 추출하는 역할 수행</a:t>
            </a:r>
            <a:r>
              <a:rPr lang="en-US" altLang="ko-KR" sz="1300" dirty="0"/>
              <a:t>”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5E0C5-B47E-4D06-AAF1-7D9280C8DB30}"/>
              </a:ext>
            </a:extLst>
          </p:cNvPr>
          <p:cNvSpPr txBox="1"/>
          <p:nvPr/>
        </p:nvSpPr>
        <p:spPr>
          <a:xfrm>
            <a:off x="5364088" y="4681835"/>
            <a:ext cx="382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https://www.google.com/url?sa=i&amp;url=https%3A%2F%2Fsoundcloud.com%2Fcnn&amp;psig=AOvVaw1ZTbpd9xYClUa_Ndi5Jd3y&amp;ust=1641880771496000&amp;source=images&amp;cd=vfe&amp;ved=0CAwQjhxqFwoTCNi_nN3ApvUCFQAAAAAdAAAAABAD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AE417-4A16-4799-8BA3-0E694F1E032C}"/>
              </a:ext>
            </a:extLst>
          </p:cNvPr>
          <p:cNvSpPr txBox="1"/>
          <p:nvPr/>
        </p:nvSpPr>
        <p:spPr>
          <a:xfrm>
            <a:off x="4788024" y="2432090"/>
            <a:ext cx="4104452" cy="154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300" dirty="0"/>
              <a:t>특성 추출은 어떻게</a:t>
            </a:r>
            <a:r>
              <a:rPr lang="en-US" altLang="ko-KR" sz="1300" dirty="0"/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- 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커널</a:t>
            </a:r>
            <a:r>
              <a:rPr lang="en-US" altLang="ko-KR" sz="1200" dirty="0">
                <a:solidFill>
                  <a:srgbClr val="0070C0"/>
                </a:solidFill>
              </a:rPr>
              <a:t>/</a:t>
            </a:r>
            <a:r>
              <a:rPr lang="ko-KR" altLang="en-US" sz="1200" dirty="0">
                <a:solidFill>
                  <a:srgbClr val="0070C0"/>
                </a:solidFill>
              </a:rPr>
              <a:t>필터</a:t>
            </a:r>
            <a:r>
              <a:rPr lang="ko-KR" altLang="en-US" sz="1200" dirty="0"/>
              <a:t> 사용</a:t>
            </a:r>
            <a:endParaRPr lang="en-US" altLang="ko-KR" sz="1200" dirty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/>
              <a:t>커널</a:t>
            </a:r>
            <a:r>
              <a:rPr lang="en-US" altLang="ko-KR" sz="1200" dirty="0"/>
              <a:t>/</a:t>
            </a:r>
            <a:r>
              <a:rPr lang="ko-KR" altLang="en-US" sz="1200" dirty="0"/>
              <a:t>필터 </a:t>
            </a:r>
            <a:r>
              <a:rPr lang="en-US" altLang="ko-KR" sz="1200" dirty="0"/>
              <a:t>-&gt; </a:t>
            </a:r>
            <a:r>
              <a:rPr lang="ko-KR" altLang="en-US" sz="1200" dirty="0"/>
              <a:t>특성 추출 </a:t>
            </a:r>
            <a:r>
              <a:rPr lang="en-US" altLang="ko-KR" sz="1200" dirty="0"/>
              <a:t>-&gt; </a:t>
            </a:r>
            <a:r>
              <a:rPr lang="ko-KR" altLang="en-US" sz="1200" dirty="0"/>
              <a:t>특성 맵</a:t>
            </a:r>
            <a:r>
              <a:rPr lang="en-US" altLang="ko-KR" sz="1200" dirty="0"/>
              <a:t>(feature map)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-   </a:t>
            </a:r>
            <a:r>
              <a:rPr lang="ko-KR" altLang="en-US" sz="1200" dirty="0" err="1"/>
              <a:t>스트라이드</a:t>
            </a:r>
            <a:r>
              <a:rPr lang="en-US" altLang="ko-KR" sz="1200" dirty="0"/>
              <a:t>(stride)</a:t>
            </a:r>
            <a:r>
              <a:rPr lang="ko-KR" altLang="en-US" sz="1200" dirty="0"/>
              <a:t>라는 지정된 간격에 따라 순차적 이동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C4567B0-5526-44DA-BC77-54E359177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1" t="20880" r="15346" b="25268"/>
          <a:stretch/>
        </p:blipFill>
        <p:spPr>
          <a:xfrm>
            <a:off x="341404" y="2144441"/>
            <a:ext cx="393343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384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5711</TotalTime>
  <Words>999</Words>
  <Application>Microsoft Office PowerPoint</Application>
  <PresentationFormat>화면 슬라이드 쇼(16:9)</PresentationFormat>
  <Paragraphs>198</Paragraphs>
  <Slides>37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Arial Unicode MS</vt:lpstr>
      <vt:lpstr>G마켓 산스 Bold</vt:lpstr>
      <vt:lpstr>G마켓 산스 Medium</vt:lpstr>
      <vt:lpstr>맑은 고딕</vt:lpstr>
      <vt:lpstr>Arial</vt:lpstr>
      <vt:lpstr>Cambria Math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정민수</cp:lastModifiedBy>
  <cp:revision>270</cp:revision>
  <dcterms:created xsi:type="dcterms:W3CDTF">2016-12-05T23:26:54Z</dcterms:created>
  <dcterms:modified xsi:type="dcterms:W3CDTF">2022-01-31T07:38:04Z</dcterms:modified>
</cp:coreProperties>
</file>